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57" r:id="rId4"/>
    <p:sldId id="261" r:id="rId5"/>
    <p:sldId id="262" r:id="rId6"/>
    <p:sldId id="291" r:id="rId7"/>
    <p:sldId id="293" r:id="rId8"/>
    <p:sldId id="295" r:id="rId9"/>
    <p:sldId id="296" r:id="rId10"/>
    <p:sldId id="297" r:id="rId11"/>
    <p:sldId id="298" r:id="rId12"/>
    <p:sldId id="294" r:id="rId13"/>
    <p:sldId id="300" r:id="rId14"/>
    <p:sldId id="299" r:id="rId15"/>
    <p:sldId id="302" r:id="rId16"/>
    <p:sldId id="286" r:id="rId17"/>
    <p:sldId id="266" r:id="rId18"/>
    <p:sldId id="301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B7"/>
    <a:srgbClr val="FFE0AC"/>
    <a:srgbClr val="F9F9F9"/>
    <a:srgbClr val="6886C5"/>
    <a:srgbClr val="CC00FF"/>
    <a:srgbClr val="FFFF99"/>
    <a:srgbClr val="1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1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Reminder</a:t>
          </a:r>
          <a:endParaRPr lang="en-GB" sz="1800" b="1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>
              <a:solidFill>
                <a:schemeClr val="tx1"/>
              </a:solidFill>
            </a:rPr>
            <a:t>Tasks and time </a:t>
          </a:r>
          <a:r>
            <a:rPr lang="de-DE" sz="1800" b="1" dirty="0" err="1">
              <a:solidFill>
                <a:schemeClr val="tx1"/>
              </a:solidFill>
            </a:rPr>
            <a:t>schedule</a:t>
          </a:r>
          <a:endParaRPr lang="en-GB" sz="1800" b="1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Current</a:t>
          </a:r>
          <a:r>
            <a:rPr lang="de-DE" sz="1800" b="1" dirty="0">
              <a:solidFill>
                <a:schemeClr val="tx1"/>
              </a:solidFill>
            </a:rPr>
            <a:t> </a:t>
          </a:r>
          <a:r>
            <a:rPr lang="de-DE" sz="1800" b="1" dirty="0" err="1">
              <a:solidFill>
                <a:schemeClr val="tx1"/>
              </a:solidFill>
            </a:rPr>
            <a:t>status</a:t>
          </a:r>
          <a:endParaRPr lang="en-GB" sz="1800" b="1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>
              <a:solidFill>
                <a:schemeClr val="tx1"/>
              </a:solidFill>
            </a:rPr>
            <a:t>Project </a:t>
          </a:r>
          <a:r>
            <a:rPr lang="de-DE" sz="1800" b="1" dirty="0" err="1">
              <a:solidFill>
                <a:schemeClr val="tx1"/>
              </a:solidFill>
            </a:rPr>
            <a:t>progress</a:t>
          </a:r>
          <a:r>
            <a:rPr lang="de-DE" sz="1800" b="1" dirty="0">
              <a:solidFill>
                <a:schemeClr val="tx1"/>
              </a:solidFill>
            </a:rPr>
            <a:t> and </a:t>
          </a:r>
          <a:r>
            <a:rPr lang="de-DE" sz="1800" b="1" dirty="0" err="1">
              <a:solidFill>
                <a:schemeClr val="tx1"/>
              </a:solidFill>
            </a:rPr>
            <a:t>problems</a:t>
          </a:r>
          <a:endParaRPr lang="en-GB" sz="1800" b="1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de-DE" sz="16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 and </a:t>
          </a: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evaluation</a:t>
          </a:r>
          <a:endParaRPr lang="en-GB" sz="16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Testing</a:t>
          </a:r>
          <a:r>
            <a:rPr lang="de-DE" sz="1800" b="1" dirty="0">
              <a:solidFill>
                <a:schemeClr val="tx1"/>
              </a:solidFill>
            </a:rPr>
            <a:t> and </a:t>
          </a:r>
          <a:r>
            <a:rPr lang="de-DE" sz="1800" b="1" dirty="0" err="1">
              <a:solidFill>
                <a:schemeClr val="tx1"/>
              </a:solidFill>
            </a:rPr>
            <a:t>evaluation</a:t>
          </a:r>
          <a:endParaRPr lang="en-GB" sz="1800" b="1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Testing</a:t>
          </a:r>
          <a:r>
            <a:rPr lang="de-DE" sz="1600" b="0" dirty="0">
              <a:solidFill>
                <a:schemeClr val="tx1"/>
              </a:solidFill>
            </a:rPr>
            <a:t> and </a:t>
          </a:r>
          <a:r>
            <a:rPr lang="de-DE" sz="1600" b="0" dirty="0" err="1">
              <a:solidFill>
                <a:schemeClr val="tx1"/>
              </a:solidFill>
            </a:rPr>
            <a:t>evaluation</a:t>
          </a:r>
          <a:endParaRPr lang="en-GB" sz="1600" b="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1" dirty="0">
              <a:solidFill>
                <a:schemeClr val="tx1"/>
              </a:solidFill>
            </a:rPr>
            <a:t>Demo</a:t>
          </a:r>
          <a:endParaRPr lang="en-GB" sz="1600" b="1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solidFill>
                <a:schemeClr val="tx1"/>
              </a:solidFill>
            </a:rPr>
            <a:t>Reminder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solidFill>
                <a:schemeClr val="tx1"/>
              </a:solidFill>
            </a:rPr>
            <a:t>Tasks and time </a:t>
          </a:r>
          <a:r>
            <a:rPr lang="de-DE" sz="1800" b="1" kern="1200" dirty="0" err="1">
              <a:solidFill>
                <a:schemeClr val="tx1"/>
              </a:solidFill>
            </a:rPr>
            <a:t>schedule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solidFill>
                <a:schemeClr val="tx1"/>
              </a:solidFill>
            </a:rPr>
            <a:t>Current</a:t>
          </a:r>
          <a:r>
            <a:rPr lang="de-DE" sz="1800" b="1" kern="1200" dirty="0">
              <a:solidFill>
                <a:schemeClr val="tx1"/>
              </a:solidFill>
            </a:rPr>
            <a:t> </a:t>
          </a:r>
          <a:r>
            <a:rPr lang="de-DE" sz="1800" b="1" kern="1200" dirty="0" err="1">
              <a:solidFill>
                <a:schemeClr val="tx1"/>
              </a:solidFill>
            </a:rPr>
            <a:t>status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solidFill>
                <a:schemeClr val="tx1"/>
              </a:solidFill>
            </a:rPr>
            <a:t>Project </a:t>
          </a:r>
          <a:r>
            <a:rPr lang="de-DE" sz="1800" b="1" kern="1200" dirty="0" err="1">
              <a:solidFill>
                <a:schemeClr val="tx1"/>
              </a:solidFill>
            </a:rPr>
            <a:t>progress</a:t>
          </a:r>
          <a:r>
            <a:rPr lang="de-DE" sz="1800" b="1" kern="1200" dirty="0">
              <a:solidFill>
                <a:schemeClr val="tx1"/>
              </a:solidFill>
            </a:rPr>
            <a:t> and </a:t>
          </a:r>
          <a:r>
            <a:rPr lang="de-DE" sz="1800" b="1" kern="1200" dirty="0" err="1">
              <a:solidFill>
                <a:schemeClr val="tx1"/>
              </a:solidFill>
            </a:rPr>
            <a:t>problems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de-DE" sz="16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 and </a:t>
          </a: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evaluation</a:t>
          </a:r>
          <a:endParaRPr lang="en-GB" sz="16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solidFill>
                <a:schemeClr val="tx1"/>
              </a:solidFill>
            </a:rPr>
            <a:t>Testing</a:t>
          </a:r>
          <a:r>
            <a:rPr lang="de-DE" sz="1800" b="1" kern="1200" dirty="0">
              <a:solidFill>
                <a:schemeClr val="tx1"/>
              </a:solidFill>
            </a:rPr>
            <a:t> and </a:t>
          </a:r>
          <a:r>
            <a:rPr lang="de-DE" sz="1800" b="1" kern="1200" dirty="0" err="1">
              <a:solidFill>
                <a:schemeClr val="tx1"/>
              </a:solidFill>
            </a:rPr>
            <a:t>evaluation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Testing</a:t>
          </a:r>
          <a:r>
            <a:rPr lang="de-DE" sz="1600" b="0" kern="1200" dirty="0">
              <a:solidFill>
                <a:schemeClr val="tx1"/>
              </a:solidFill>
            </a:rPr>
            <a:t> and </a:t>
          </a:r>
          <a:r>
            <a:rPr lang="de-DE" sz="1600" b="0" kern="1200" dirty="0" err="1">
              <a:solidFill>
                <a:schemeClr val="tx1"/>
              </a:solidFill>
            </a:rPr>
            <a:t>evaluation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Demo</a:t>
          </a:r>
          <a:endParaRPr lang="en-GB" sz="1600" b="1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C9F4D-5AC8-485E-A69F-D522876DFB24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0989C-2340-4D3D-A488-5C777558960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66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460B5-C1CB-4888-AAC1-9B78DBB28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19A280-B032-43D9-B348-04D0F1121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811EA-82ED-4D0E-AAAA-B3F904255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983" y="6356350"/>
            <a:ext cx="6818033" cy="365126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84154B-97BC-4DFB-9912-50366335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3550" y="6356350"/>
            <a:ext cx="910249" cy="365126"/>
          </a:xfrm>
        </p:spPr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3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8E83C-C4E8-4313-B13C-A5BDB556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1D892-1EDA-4DA6-AD24-55C8FDE5B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06D973-AAC3-4CC9-A981-3053589BE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90ADA7-1CD1-425F-9600-AEE4DF3E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21C274-26B1-45F1-B167-C54BBA14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594A3-E65C-41F4-A7D4-A5DBF23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6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A595B-CDA3-4108-9D19-2467DBD9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90EE8E-E4AE-4910-8EA9-5670E3AB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C875A2-FF2C-445E-A30B-D18602949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C82A83-A13D-4FB9-B5D2-2E18AC857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44B1A4-33D5-4D39-A9B1-49054E453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1159BC-9742-4FF3-963B-7184FAC6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D9A232-0885-488A-9EA5-694842C3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73CF31-B940-422A-BB06-BDA5A56E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48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C0935-925A-4842-B2B8-D02A911A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C37652-477D-446F-9E5D-7F9450C4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558" y="6356349"/>
            <a:ext cx="537972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FCBBE-FAB9-41A5-B708-2D06EE1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9926" y="6356350"/>
            <a:ext cx="1393874" cy="365125"/>
          </a:xfrm>
        </p:spPr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4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1AB50C-24DC-4AB4-8712-5E074867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A70DD8-56B3-46C9-99A7-B64BECF4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B0E540-D981-460E-8E32-8BAF886C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825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EB34F-383A-4235-913B-F513C4B0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C8F9EF-AB23-4CDE-A93F-14705F14C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848713-9287-42FE-AD7E-3F21E44F3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B4FA1C-0EB0-492B-8E07-66D6C3AA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DA2435-6FE0-4C98-9A34-4EF5724F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17D090-710E-43AB-95CC-7250E19E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279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A4A2E-9435-44EC-86D2-D8BE0AD8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56FD11-DDFA-449D-8AD6-D6FEA6518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26D176-CB45-4825-988E-B3A811099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4CA22F-D6B1-49F5-A767-0AB3BE05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3E80FF-4B5E-46ED-9E0B-414DF96D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4291F3-C751-479C-8C7F-6EA0A113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43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9F43E-F1D1-492A-9267-27CEE66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DA4B14-6DF5-4C69-A652-BC813C924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25A7A3-019F-4B59-957B-FBC0B4954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5F90DA-9A5D-4F28-A6EF-53E4BC03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216037-68C8-4DE0-81C4-F0A55E3E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218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E84DC4-CACD-4D89-B4CA-BEFCB6B00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7A9063-F55C-4DBC-BE9D-2FA06F13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E51120-510B-48E4-9980-4414E42E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7EC0B3-4915-422F-8379-0F7B8E4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441969-BA0E-4EE5-8832-212B1B46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327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8BFD-1C52-4081-8784-E99D6503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1B1166-29E9-4333-851E-5FBDE101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7301C-68B4-4350-A3D4-A83F9E91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EB73A1-A2BE-4339-8A8B-543AD942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13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25968"/>
            <a:ext cx="4572000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A14019F2-AD11-49B9-9929-D40A8DE25C3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0110696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97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823" y="6356350"/>
            <a:ext cx="4472354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17970C35-E408-4E1A-BE4D-81CC94B3C66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97066021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5320" y="6356349"/>
            <a:ext cx="4421359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FFEA923-3424-48BE-AFD9-2268EA3EA62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90900818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09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3269" y="6356350"/>
            <a:ext cx="4425462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B34D0B4-7A15-4A24-B7C3-137B9D2B62A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03927127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619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4798AF0-662E-47FE-AF57-AE8A2F9D048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01094683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72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4798AF0-662E-47FE-AF57-AE8A2F9D048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32559913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3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6099" y="-390992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250" y="6356350"/>
            <a:ext cx="4381500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22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8D8A2-9885-4AA7-BBA8-CBC1843E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D93B2F-72FB-4F76-BC97-93218CD8B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4D1AB7-3DD4-4742-81A5-8D940F6C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59D93D-199D-4DB8-9998-2AB80F9C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790E8-C609-4851-B248-D9BA628F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2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D5D3AD-E984-4FCD-B0DE-4F5017490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6FE98-7758-480D-AC13-3FC288D36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7CA77-83C3-4F04-8F59-3B2D6B542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C89517-C569-43F0-991F-E0E1ECF8CDE0}"/>
              </a:ext>
            </a:extLst>
          </p:cNvPr>
          <p:cNvSpPr txBox="1"/>
          <p:nvPr userDrawn="1"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rgbClr val="6886C5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4BF67D-598D-4C79-9F66-5B26F587ECE9}"/>
              </a:ext>
            </a:extLst>
          </p:cNvPr>
          <p:cNvSpPr txBox="1"/>
          <p:nvPr userDrawn="1"/>
        </p:nvSpPr>
        <p:spPr>
          <a:xfrm>
            <a:off x="0" y="1825625"/>
            <a:ext cx="12192000" cy="503237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66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7" r:id="rId7"/>
    <p:sldLayoutId id="214748366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B9C31-4124-471F-A3E0-C1CCB9F60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/>
          <a:lstStyle/>
          <a:p>
            <a:r>
              <a:rPr lang="de-DE" sz="5400" dirty="0" err="1"/>
              <a:t>Neighbour</a:t>
            </a:r>
            <a:r>
              <a:rPr lang="de-DE" sz="5400" dirty="0"/>
              <a:t> In Need</a:t>
            </a:r>
            <a:endParaRPr lang="en-GB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564DA2-7754-4A32-9133-481A8C67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4899"/>
            <a:ext cx="9144000" cy="2659648"/>
          </a:xfrm>
        </p:spPr>
        <p:txBody>
          <a:bodyPr/>
          <a:lstStyle/>
          <a:p>
            <a:r>
              <a:rPr lang="de-DE" dirty="0"/>
              <a:t>Mobile Computing</a:t>
            </a:r>
          </a:p>
          <a:p>
            <a:r>
              <a:rPr lang="de-DE" dirty="0"/>
              <a:t>15.07.2020 - SS 2020</a:t>
            </a:r>
          </a:p>
          <a:p>
            <a:r>
              <a:rPr lang="de-DE" dirty="0"/>
              <a:t>Fanni </a:t>
            </a:r>
            <a:r>
              <a:rPr lang="de-DE" dirty="0" err="1"/>
              <a:t>Marosi</a:t>
            </a:r>
            <a:r>
              <a:rPr lang="de-DE" dirty="0"/>
              <a:t>, 764345</a:t>
            </a:r>
          </a:p>
          <a:p>
            <a:r>
              <a:rPr lang="de-DE" dirty="0"/>
              <a:t>Ebru Özcelik, 764349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38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10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Ad </a:t>
            </a:r>
            <a:r>
              <a:rPr lang="de-DE" dirty="0" err="1"/>
              <a:t>description</a:t>
            </a:r>
            <a:r>
              <a:rPr lang="de-DE" dirty="0"/>
              <a:t> and Email </a:t>
            </a:r>
            <a:r>
              <a:rPr lang="de-DE" dirty="0" err="1"/>
              <a:t>function</a:t>
            </a:r>
            <a:endParaRPr lang="de-DE" sz="200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F0B769-19DF-4405-A558-56592A888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9"/>
          <a:stretch/>
        </p:blipFill>
        <p:spPr>
          <a:xfrm>
            <a:off x="4179219" y="3288663"/>
            <a:ext cx="3857625" cy="2407920"/>
          </a:xfrm>
          <a:prstGeom prst="rect">
            <a:avLst/>
          </a:prstGeom>
        </p:spPr>
      </p:pic>
      <p:pic>
        <p:nvPicPr>
          <p:cNvPr id="17" name="Grafik 1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45FD0B7-71B7-4A7D-935F-28DB5BC64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9188" y="2446253"/>
            <a:ext cx="2297778" cy="408493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AF0F67D-CDE5-46B4-A0D1-91112376DA71}"/>
              </a:ext>
            </a:extLst>
          </p:cNvPr>
          <p:cNvSpPr/>
          <p:nvPr/>
        </p:nvSpPr>
        <p:spPr>
          <a:xfrm>
            <a:off x="9147164" y="2697045"/>
            <a:ext cx="1372023" cy="174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8DA8B83-02B0-40DF-B4BF-877218FDC5FA}"/>
              </a:ext>
            </a:extLst>
          </p:cNvPr>
          <p:cNvSpPr/>
          <p:nvPr/>
        </p:nvSpPr>
        <p:spPr>
          <a:xfrm>
            <a:off x="9147164" y="3062204"/>
            <a:ext cx="1444635" cy="226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F83A301-D61C-42A8-8A4E-F5DD956A4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0" y="2446253"/>
            <a:ext cx="2299998" cy="408888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01283C9-F521-4A52-ACCD-7E8203479495}"/>
              </a:ext>
            </a:extLst>
          </p:cNvPr>
          <p:cNvSpPr/>
          <p:nvPr/>
        </p:nvSpPr>
        <p:spPr>
          <a:xfrm>
            <a:off x="1238347" y="5514020"/>
            <a:ext cx="1648148" cy="4796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26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11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ADBBD8E-7E0F-4BD4-842B-3ABC0662D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71" y="2277562"/>
            <a:ext cx="2280029" cy="4053385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1AD214A-CF32-4DDD-A007-6175195ED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85" y="2277562"/>
            <a:ext cx="2280030" cy="4053386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589E5F3-5308-4308-8C08-D36301E86A8A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6233439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User </a:t>
            </a:r>
            <a:r>
              <a:rPr lang="de-DE" dirty="0" err="1"/>
              <a:t>profile</a:t>
            </a:r>
            <a:r>
              <a:rPr lang="de-DE" dirty="0"/>
              <a:t> and own </a:t>
            </a:r>
            <a:r>
              <a:rPr lang="de-DE" dirty="0" err="1"/>
              <a:t>advertisements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See own </a:t>
            </a:r>
            <a:r>
              <a:rPr lang="de-DE" dirty="0" err="1"/>
              <a:t>profile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editing</a:t>
            </a:r>
            <a:r>
              <a:rPr lang="de-DE" dirty="0"/>
              <a:t> possible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See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644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12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Bottom Menu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Navigation in </a:t>
            </a:r>
            <a:r>
              <a:rPr lang="de-DE" dirty="0" err="1"/>
              <a:t>every</a:t>
            </a:r>
            <a:r>
              <a:rPr lang="de-DE" dirty="0"/>
              <a:t> screen</a:t>
            </a:r>
          </a:p>
          <a:p>
            <a:pPr marL="914400" lvl="2" indent="0">
              <a:buNone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4620407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D434B7F-03AC-43B6-8551-24B52ED63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2"/>
          <a:stretch/>
        </p:blipFill>
        <p:spPr>
          <a:xfrm>
            <a:off x="8323334" y="3551385"/>
            <a:ext cx="3565382" cy="597533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0A3498-9657-47C3-AA84-863704E56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50"/>
          <a:stretch/>
        </p:blipFill>
        <p:spPr>
          <a:xfrm>
            <a:off x="4620407" y="3551386"/>
            <a:ext cx="3518224" cy="7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0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13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b) </a:t>
            </a:r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de-DE" dirty="0"/>
          </a:p>
        </p:txBody>
      </p:sp>
      <p:graphicFrame>
        <p:nvGraphicFramePr>
          <p:cNvPr id="6" name="Tabelle 9">
            <a:extLst>
              <a:ext uri="{FF2B5EF4-FFF2-40B4-BE49-F238E27FC236}">
                <a16:creationId xmlns:a16="http://schemas.microsoft.com/office/drawing/2014/main" id="{356871E0-94CC-4143-ADB9-BD0C71F16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19949"/>
              </p:ext>
            </p:extLst>
          </p:nvPr>
        </p:nvGraphicFramePr>
        <p:xfrm>
          <a:off x="4347987" y="2310851"/>
          <a:ext cx="4745705" cy="4037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743">
                  <a:extLst>
                    <a:ext uri="{9D8B030D-6E8A-4147-A177-3AD203B41FA5}">
                      <a16:colId xmlns:a16="http://schemas.microsoft.com/office/drawing/2014/main" val="4208538369"/>
                    </a:ext>
                  </a:extLst>
                </a:gridCol>
                <a:gridCol w="1816962">
                  <a:extLst>
                    <a:ext uri="{9D8B030D-6E8A-4147-A177-3AD203B41FA5}">
                      <a16:colId xmlns:a16="http://schemas.microsoft.com/office/drawing/2014/main" val="3797897160"/>
                    </a:ext>
                  </a:extLst>
                </a:gridCol>
              </a:tblGrid>
              <a:tr h="288085">
                <a:tc>
                  <a:txBody>
                    <a:bodyPr/>
                    <a:lstStyle/>
                    <a:p>
                      <a:r>
                        <a:rPr lang="de-DE" sz="1300" dirty="0" err="1"/>
                        <a:t>Functional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Requirement</a:t>
                      </a:r>
                      <a:endParaRPr lang="en-GB" sz="1300" dirty="0"/>
                    </a:p>
                  </a:txBody>
                  <a:tcPr>
                    <a:solidFill>
                      <a:srgbClr val="6886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Level </a:t>
                      </a:r>
                      <a:r>
                        <a:rPr lang="de-DE" sz="1300" dirty="0" err="1"/>
                        <a:t>of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importance</a:t>
                      </a:r>
                      <a:endParaRPr lang="en-GB" sz="1300" dirty="0"/>
                    </a:p>
                  </a:txBody>
                  <a:tcPr>
                    <a:solidFill>
                      <a:srgbClr val="688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286391"/>
                  </a:ext>
                </a:extLst>
              </a:tr>
              <a:tr h="2214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Create an </a:t>
                      </a:r>
                      <a:r>
                        <a:rPr lang="de-DE" sz="1300" dirty="0" err="1"/>
                        <a:t>account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359422"/>
                  </a:ext>
                </a:extLst>
              </a:tr>
              <a:tr h="2804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5680"/>
                  </a:ext>
                </a:extLst>
              </a:tr>
              <a:tr h="276655">
                <a:tc>
                  <a:txBody>
                    <a:bodyPr/>
                    <a:lstStyle/>
                    <a:p>
                      <a:r>
                        <a:rPr lang="de-DE" sz="1300" dirty="0"/>
                        <a:t>Create an </a:t>
                      </a:r>
                      <a:r>
                        <a:rPr lang="de-DE" sz="1300" dirty="0" err="1"/>
                        <a:t>advertisement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14511"/>
                  </a:ext>
                </a:extLst>
              </a:tr>
              <a:tr h="301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Search </a:t>
                      </a:r>
                      <a:r>
                        <a:rPr lang="de-DE" sz="1300" dirty="0" err="1"/>
                        <a:t>for</a:t>
                      </a:r>
                      <a:r>
                        <a:rPr lang="de-DE" sz="1300" dirty="0"/>
                        <a:t> an </a:t>
                      </a:r>
                      <a:r>
                        <a:rPr lang="de-DE" sz="1300" dirty="0" err="1"/>
                        <a:t>advertisement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060616"/>
                  </a:ext>
                </a:extLst>
              </a:tr>
              <a:tr h="471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Pick </a:t>
                      </a:r>
                      <a:r>
                        <a:rPr lang="de-DE" sz="1300" dirty="0" err="1"/>
                        <a:t>one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from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the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of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results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4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419162"/>
                  </a:ext>
                </a:extLst>
              </a:tr>
              <a:tr h="267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Request personal </a:t>
                      </a:r>
                      <a:r>
                        <a:rPr lang="de-DE" sz="1300" dirty="0" err="1"/>
                        <a:t>information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4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08708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Account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/</a:t>
                      </a:r>
                      <a:r>
                        <a:rPr lang="de-DE" sz="1300" dirty="0" err="1"/>
                        <a:t>settings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3121"/>
                  </a:ext>
                </a:extLst>
              </a:tr>
              <a:tr h="257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Edit personal </a:t>
                      </a:r>
                      <a:r>
                        <a:rPr lang="de-DE" sz="1300" dirty="0" err="1"/>
                        <a:t>information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03795"/>
                  </a:ext>
                </a:extLst>
              </a:tr>
              <a:tr h="318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 „</a:t>
                      </a:r>
                      <a:r>
                        <a:rPr lang="de-DE" sz="1300" dirty="0" err="1"/>
                        <a:t>Offer</a:t>
                      </a:r>
                      <a:r>
                        <a:rPr lang="de-DE" sz="1300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54151"/>
                  </a:ext>
                </a:extLst>
              </a:tr>
              <a:tr h="2884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 „Borrow“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68512"/>
                  </a:ext>
                </a:extLst>
              </a:tr>
              <a:tr h="28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Rate </a:t>
                      </a:r>
                      <a:r>
                        <a:rPr lang="de-DE" sz="1300" dirty="0" err="1"/>
                        <a:t>other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users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2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515547"/>
                  </a:ext>
                </a:extLst>
              </a:tr>
              <a:tr h="323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Sort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result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1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6219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7F6ABD0-BB4A-4E1E-A815-C75D872688AC}"/>
              </a:ext>
            </a:extLst>
          </p:cNvPr>
          <p:cNvSpPr txBox="1"/>
          <p:nvPr/>
        </p:nvSpPr>
        <p:spPr>
          <a:xfrm>
            <a:off x="9383839" y="5263743"/>
            <a:ext cx="22643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1 = not that important</a:t>
            </a:r>
            <a:br>
              <a:rPr lang="en-GB" sz="1300" dirty="0"/>
            </a:br>
            <a:r>
              <a:rPr lang="en-GB" sz="1300" dirty="0"/>
              <a:t>2 = nice to have</a:t>
            </a:r>
            <a:br>
              <a:rPr lang="en-GB" sz="1300" dirty="0"/>
            </a:br>
            <a:r>
              <a:rPr lang="en-GB" sz="1300" dirty="0"/>
              <a:t>3 = quite important</a:t>
            </a:r>
            <a:br>
              <a:rPr lang="en-GB" sz="1300" dirty="0"/>
            </a:br>
            <a:r>
              <a:rPr lang="en-GB" sz="1300" dirty="0"/>
              <a:t>4 = important</a:t>
            </a:r>
            <a:br>
              <a:rPr lang="en-GB" sz="1300" dirty="0"/>
            </a:br>
            <a:r>
              <a:rPr lang="en-GB" sz="1300" dirty="0"/>
              <a:t>5 = main or basic functionality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670F870-ABFE-4BDB-8B51-6EB2AD536AE8}"/>
              </a:ext>
            </a:extLst>
          </p:cNvPr>
          <p:cNvSpPr/>
          <p:nvPr/>
        </p:nvSpPr>
        <p:spPr>
          <a:xfrm>
            <a:off x="4347987" y="5433608"/>
            <a:ext cx="2916000" cy="32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092CBD-0661-4695-A49F-24C3B0662E7B}"/>
              </a:ext>
            </a:extLst>
          </p:cNvPr>
          <p:cNvSpPr/>
          <p:nvPr/>
        </p:nvSpPr>
        <p:spPr>
          <a:xfrm>
            <a:off x="4347987" y="5726628"/>
            <a:ext cx="2916000" cy="32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CB62B9-954C-4132-8306-EAF5BFC6AEC7}"/>
              </a:ext>
            </a:extLst>
          </p:cNvPr>
          <p:cNvSpPr/>
          <p:nvPr/>
        </p:nvSpPr>
        <p:spPr>
          <a:xfrm>
            <a:off x="4347987" y="4523567"/>
            <a:ext cx="2916000" cy="288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235B54F-7366-42EE-9DC6-5A364253788B}"/>
              </a:ext>
            </a:extLst>
          </p:cNvPr>
          <p:cNvSpPr/>
          <p:nvPr/>
        </p:nvSpPr>
        <p:spPr>
          <a:xfrm>
            <a:off x="4347987" y="4834587"/>
            <a:ext cx="2916000" cy="28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3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14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50EAD6C-B3CD-44AC-9B08-C63D6E4AFC69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11735757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b) Nice-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i="1" dirty="0"/>
              <a:t>Chat function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Rating system</a:t>
            </a:r>
            <a:r>
              <a:rPr lang="en-GB" dirty="0"/>
              <a:t>, where users can rate and write comments about other users, after they interacted with each other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Geolocation</a:t>
            </a:r>
            <a:r>
              <a:rPr lang="en-GB" dirty="0"/>
              <a:t>, in order to verify the address at the very beginning of the registration and for the search function, and </a:t>
            </a:r>
            <a:r>
              <a:rPr lang="en-GB" i="1" dirty="0"/>
              <a:t>Maps integration</a:t>
            </a:r>
            <a:r>
              <a:rPr lang="en-GB" dirty="0"/>
              <a:t> for the search function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dirty="0"/>
              <a:t>All the </a:t>
            </a:r>
            <a:r>
              <a:rPr lang="en-GB" i="1" dirty="0"/>
              <a:t>legally</a:t>
            </a:r>
            <a:r>
              <a:rPr lang="en-GB" dirty="0"/>
              <a:t> basics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355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9AD2E-837A-4089-8AFE-D45A0483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B4ADB-0D45-4A20-9873-2872AD5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15</a:t>
            </a:fld>
            <a:endParaRPr lang="en-GB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D40CE0F-5BA3-4720-9DD8-429EB68A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BB119CB-5CE6-4882-ACC3-DE80AE0CB242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11735757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Problems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</a:t>
            </a:r>
            <a:r>
              <a:rPr lang="en-GB" dirty="0"/>
              <a:t>Remember me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lost </a:t>
            </a:r>
            <a:r>
              <a:rPr lang="de-DE" dirty="0" err="1">
                <a:sym typeface="Wingdings" panose="05000000000000000000" pitchFamily="2" charset="2"/>
              </a:rPr>
              <a:t>username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password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current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</a:t>
            </a:r>
            <a:r>
              <a:rPr lang="en-GB" dirty="0"/>
              <a:t>Starting new intent, when sending an Email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security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risks</a:t>
            </a:r>
            <a:r>
              <a:rPr lang="de-DE" dirty="0">
                <a:sym typeface="Wingdings" panose="05000000000000000000" pitchFamily="2" charset="2"/>
              </a:rPr>
              <a:t>?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dirty="0"/>
              <a:t> Added attributes afterwards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inconsistent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and null-</a:t>
            </a:r>
            <a:r>
              <a:rPr lang="de-DE" dirty="0" err="1">
                <a:sym typeface="Wingdings" panose="05000000000000000000" pitchFamily="2" charset="2"/>
              </a:rPr>
              <a:t>pointer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dirty="0"/>
              <a:t>Lack of time </a:t>
            </a:r>
            <a:r>
              <a:rPr lang="en-GB" dirty="0">
                <a:sym typeface="Wingdings" panose="05000000000000000000" pitchFamily="2" charset="2"/>
              </a:rPr>
              <a:t> seminar and other projects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8997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9AD2E-837A-4089-8AFE-D45A0483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B4ADB-0D45-4A20-9873-2872AD5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16</a:t>
            </a:fld>
            <a:endParaRPr lang="en-GB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D40CE0F-5BA3-4720-9DD8-429EB68A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B0EAC1-7A21-4E36-9DC1-6915553B2AAB}"/>
              </a:ext>
            </a:extLst>
          </p:cNvPr>
          <p:cNvSpPr txBox="1">
            <a:spLocks/>
          </p:cNvSpPr>
          <p:nvPr/>
        </p:nvSpPr>
        <p:spPr>
          <a:xfrm>
            <a:off x="328863" y="1830219"/>
            <a:ext cx="576713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Project </a:t>
            </a:r>
            <a:r>
              <a:rPr lang="de-DE" dirty="0" err="1"/>
              <a:t>progress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Very </a:t>
            </a:r>
            <a:r>
              <a:rPr lang="de-DE" sz="2000" dirty="0" err="1"/>
              <a:t>motivated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beginning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A </a:t>
            </a:r>
            <a:r>
              <a:rPr lang="de-DE" sz="2000" dirty="0" err="1"/>
              <a:t>few</a:t>
            </a:r>
            <a:r>
              <a:rPr lang="de-DE" sz="2000" dirty="0"/>
              <a:t> </a:t>
            </a:r>
            <a:r>
              <a:rPr lang="de-DE" sz="2000" dirty="0" err="1"/>
              <a:t>downs</a:t>
            </a:r>
            <a:r>
              <a:rPr lang="de-DE" sz="2000" dirty="0"/>
              <a:t> </a:t>
            </a:r>
            <a:r>
              <a:rPr lang="de-DE" sz="2000" dirty="0" err="1"/>
              <a:t>during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semester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Accelerated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end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8F84C07-2C59-4795-9F93-1ADBBA587E9A}"/>
              </a:ext>
            </a:extLst>
          </p:cNvPr>
          <p:cNvSpPr txBox="1">
            <a:spLocks/>
          </p:cNvSpPr>
          <p:nvPr/>
        </p:nvSpPr>
        <p:spPr>
          <a:xfrm>
            <a:off x="6095997" y="1842920"/>
            <a:ext cx="576713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: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Android Studio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Layout design </a:t>
            </a:r>
            <a:r>
              <a:rPr lang="de-DE" sz="2000" dirty="0" err="1"/>
              <a:t>principles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intents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Firebase</a:t>
            </a:r>
            <a:r>
              <a:rPr lang="de-DE" sz="2000" dirty="0"/>
              <a:t> </a:t>
            </a:r>
            <a:r>
              <a:rPr lang="de-DE" sz="2000" dirty="0" err="1"/>
              <a:t>database</a:t>
            </a:r>
            <a:r>
              <a:rPr lang="de-DE" sz="2000" dirty="0"/>
              <a:t> </a:t>
            </a:r>
            <a:r>
              <a:rPr lang="de-DE" sz="2000" dirty="0" err="1"/>
              <a:t>connection</a:t>
            </a:r>
            <a:r>
              <a:rPr lang="de-DE" sz="2000" dirty="0"/>
              <a:t> and </a:t>
            </a:r>
            <a:r>
              <a:rPr lang="de-DE" sz="2000" dirty="0" err="1"/>
              <a:t>storage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Bottom </a:t>
            </a:r>
            <a:r>
              <a:rPr lang="de-DE" sz="2000" dirty="0" err="1"/>
              <a:t>navigation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RecyclerView</a:t>
            </a:r>
            <a:r>
              <a:rPr lang="de-DE" sz="2000" dirty="0"/>
              <a:t> and Adapter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Lots </a:t>
            </a:r>
            <a:r>
              <a:rPr lang="de-DE" sz="2000" dirty="0" err="1"/>
              <a:t>of</a:t>
            </a:r>
            <a:r>
              <a:rPr lang="de-DE" sz="2000" dirty="0"/>
              <a:t> additional and </a:t>
            </a:r>
            <a:r>
              <a:rPr lang="de-DE" sz="2000" dirty="0" err="1"/>
              <a:t>usefull</a:t>
            </a:r>
            <a:r>
              <a:rPr lang="de-DE" sz="2000" dirty="0"/>
              <a:t> </a:t>
            </a:r>
            <a:r>
              <a:rPr lang="de-DE" sz="2000" dirty="0" err="1"/>
              <a:t>dependencies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514350" indent="-514350">
              <a:buAutoNum type="arabicPeriod"/>
            </a:pPr>
            <a:endParaRPr lang="de-DE" sz="2000" dirty="0"/>
          </a:p>
          <a:p>
            <a:pPr marL="514350" indent="-51435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EB048-18CE-408A-896E-BA2BDA08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24E45B-31A6-41F4-8904-E78109AA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17</a:t>
            </a:fld>
            <a:endParaRPr lang="en-GB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B9F76B33-2850-4C2C-9C75-5263D1EE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98BD03C-6CA5-4D57-8615-FFB7348919B2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11543096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Via </a:t>
            </a:r>
            <a:r>
              <a:rPr lang="de-DE" dirty="0" err="1">
                <a:sym typeface="Wingdings" panose="05000000000000000000" pitchFamily="2" charset="2"/>
              </a:rPr>
              <a:t>application</a:t>
            </a:r>
            <a:r>
              <a:rPr lang="de-DE" dirty="0">
                <a:sym typeface="Wingdings" panose="05000000000000000000" pitchFamily="2" charset="2"/>
              </a:rPr>
              <a:t> UI</a:t>
            </a:r>
          </a:p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Values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database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Logs</a:t>
            </a:r>
          </a:p>
          <a:p>
            <a:pPr marL="514350" indent="-514350"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Asked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friends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give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feedback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39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3ECC9-FD17-49F5-A7CC-01A07758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79A52E-1230-417A-89AF-F012E8B1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B0E1A7-9352-4C5F-A53F-63151AB3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18</a:t>
            </a:fld>
            <a:endParaRPr lang="en-GB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23A61A7-D9DC-4820-8A57-13935C4CE85E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11543096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Link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Repo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https://github.com/MarosiF/NeighbourInNeed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148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560AED-DAB4-4B34-9BCB-72301F996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750" y="1825625"/>
            <a:ext cx="11906250" cy="4351338"/>
          </a:xfrm>
        </p:spPr>
        <p:txBody>
          <a:bodyPr/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85EAAC-226F-42E8-8BB9-D6C6F00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19</a:t>
            </a:fld>
            <a:endParaRPr lang="en-GB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8924AE3-C4A6-4C0B-8337-43B2C587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2" y="2516188"/>
            <a:ext cx="11763375" cy="1825624"/>
          </a:xfrm>
        </p:spPr>
        <p:txBody>
          <a:bodyPr/>
          <a:lstStyle/>
          <a:p>
            <a:pPr algn="ctr"/>
            <a:br>
              <a:rPr lang="de-DE" b="1" dirty="0"/>
            </a:br>
            <a:r>
              <a:rPr lang="de-DE" b="1" dirty="0"/>
              <a:t>Danke für eure Aufmerksamkeit!</a:t>
            </a:r>
            <a:endParaRPr lang="en-GB" b="1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0A1B38AB-833F-482F-BA9D-9544F69F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6442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A4BB41-C0CE-482F-B576-0A76E50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9C0DE07-B500-41F9-9D82-7053DB795F82}"/>
              </a:ext>
            </a:extLst>
          </p:cNvPr>
          <p:cNvSpPr txBox="1">
            <a:spLocks/>
          </p:cNvSpPr>
          <p:nvPr/>
        </p:nvSpPr>
        <p:spPr>
          <a:xfrm>
            <a:off x="4852986" y="500063"/>
            <a:ext cx="2486025" cy="681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Agenda</a:t>
            </a:r>
            <a:endParaRPr lang="en-GB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75E0B34-0F13-43B4-876F-20500E7497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Reminder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Tasks and time </a:t>
            </a:r>
            <a:r>
              <a:rPr lang="de-DE" dirty="0" err="1"/>
              <a:t>schedule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  <a:p>
            <a:pPr marL="971550" lvl="1" indent="-514350">
              <a:buFont typeface="+mj-lt"/>
              <a:buAutoNum type="alphaLcParenR"/>
            </a:pP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marL="971550" lvl="1" indent="-514350">
              <a:buFont typeface="Arial" panose="020B0604020202020204" pitchFamily="34" charset="0"/>
              <a:buAutoNum type="alphaLcParenR"/>
            </a:pPr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Project </a:t>
            </a:r>
            <a:r>
              <a:rPr lang="de-DE" dirty="0" err="1"/>
              <a:t>progress</a:t>
            </a:r>
            <a:r>
              <a:rPr lang="de-DE" dirty="0"/>
              <a:t> and </a:t>
            </a:r>
            <a:r>
              <a:rPr lang="de-DE" dirty="0" err="1"/>
              <a:t>problems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Testing</a:t>
            </a:r>
            <a:r>
              <a:rPr lang="de-DE" dirty="0"/>
              <a:t> and </a:t>
            </a:r>
            <a:r>
              <a:rPr lang="de-DE" dirty="0" err="1"/>
              <a:t>evaluation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Demo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DB250365-542A-475F-95AD-7F9CD12D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778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6A62CD-6FF1-43D2-9C0E-F20A61E9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3</a:t>
            </a:fld>
            <a:endParaRPr lang="en-GB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2827502-6DE2-4F98-8C6B-298BE580B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4"/>
          </a:xfrm>
        </p:spPr>
        <p:txBody>
          <a:bodyPr/>
          <a:lstStyle/>
          <a:p>
            <a:r>
              <a:rPr lang="de-DE" sz="2400" dirty="0"/>
              <a:t>App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communality</a:t>
            </a:r>
            <a:endParaRPr lang="de-DE" sz="2400" dirty="0"/>
          </a:p>
          <a:p>
            <a:r>
              <a:rPr lang="de-DE" sz="2400" dirty="0"/>
              <a:t>Users </a:t>
            </a:r>
            <a:r>
              <a:rPr lang="de-DE" sz="2400" dirty="0" err="1"/>
              <a:t>can</a:t>
            </a:r>
            <a:r>
              <a:rPr lang="de-DE" sz="2400" dirty="0"/>
              <a:t>: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Register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Create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See own </a:t>
            </a:r>
            <a:r>
              <a:rPr lang="de-DE" dirty="0" err="1"/>
              <a:t>profile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See own </a:t>
            </a:r>
            <a:r>
              <a:rPr lang="de-DE" dirty="0" err="1"/>
              <a:t>advertisements</a:t>
            </a:r>
            <a:endParaRPr lang="de-DE" dirty="0"/>
          </a:p>
          <a:p>
            <a:endParaRPr lang="en-GB" sz="2400" dirty="0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1E658A3-33F7-47BB-823B-D491A31B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4" name="Grafik 3" descr="Ein Bild, das Gebäude, Haus, Schild, groß enthält.&#10;&#10;Automatisch generierte Beschreibung">
            <a:extLst>
              <a:ext uri="{FF2B5EF4-FFF2-40B4-BE49-F238E27FC236}">
                <a16:creationId xmlns:a16="http://schemas.microsoft.com/office/drawing/2014/main" id="{3A1E14C3-6D37-47F2-9A74-5BC6EC507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28" y="1877071"/>
            <a:ext cx="2379875" cy="42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4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99B89-19AE-4A95-9358-28CB2298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DA549D-D942-4BEF-A5E9-5F59EDAD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4</a:t>
            </a:fld>
            <a:endParaRPr lang="en-GB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6F76E83-23BF-45AF-ADE0-23475D73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76606B-4D2D-4C5B-9EDC-B2E29F8B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" y="1834861"/>
            <a:ext cx="11477627" cy="45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5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a) </a:t>
            </a:r>
            <a:r>
              <a:rPr lang="de-DE" dirty="0" err="1"/>
              <a:t>Firebase</a:t>
            </a:r>
            <a:r>
              <a:rPr lang="de-DE" dirty="0"/>
              <a:t> Realtime Database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Cloud-</a:t>
            </a:r>
            <a:r>
              <a:rPr lang="de-DE" dirty="0" err="1"/>
              <a:t>hosted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Multi-user </a:t>
            </a:r>
            <a:r>
              <a:rPr lang="de-DE" dirty="0" err="1"/>
              <a:t>application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Flat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JSON </a:t>
            </a:r>
            <a:r>
              <a:rPr lang="de-DE" dirty="0" err="1"/>
              <a:t>representation</a:t>
            </a:r>
            <a:r>
              <a:rPr lang="de-DE" dirty="0"/>
              <a:t>:</a:t>
            </a:r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Users</a:t>
            </a:r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ConnectionTableRequested</a:t>
            </a:r>
            <a:endParaRPr lang="en-GB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5C6746A-D868-4036-801E-C0507D673968}"/>
              </a:ext>
            </a:extLst>
          </p:cNvPr>
          <p:cNvSpPr txBox="1">
            <a:spLocks/>
          </p:cNvSpPr>
          <p:nvPr/>
        </p:nvSpPr>
        <p:spPr>
          <a:xfrm>
            <a:off x="6095999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000" dirty="0"/>
          </a:p>
        </p:txBody>
      </p:sp>
      <p:pic>
        <p:nvPicPr>
          <p:cNvPr id="12" name="Grafik 11" descr="Ein Bild, das Vogel enthält.&#10;&#10;Automatisch generierte Beschreibung">
            <a:extLst>
              <a:ext uri="{FF2B5EF4-FFF2-40B4-BE49-F238E27FC236}">
                <a16:creationId xmlns:a16="http://schemas.microsoft.com/office/drawing/2014/main" id="{FCF8CDD3-5D1B-4D53-B2BB-439B931A7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1" y="1957008"/>
            <a:ext cx="5010849" cy="2114845"/>
          </a:xfrm>
          <a:prstGeom prst="rect">
            <a:avLst/>
          </a:prstGeom>
        </p:spPr>
      </p:pic>
      <p:pic>
        <p:nvPicPr>
          <p:cNvPr id="15" name="Grafik 14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6119467-AF37-40FE-8B17-BEA5522AF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1" y="4084554"/>
            <a:ext cx="4236615" cy="23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3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6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Register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profile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Data </a:t>
            </a:r>
            <a:r>
              <a:rPr lang="de-DE" dirty="0" err="1"/>
              <a:t>persisted</a:t>
            </a:r>
            <a:r>
              <a:rPr lang="de-DE" dirty="0"/>
              <a:t> in </a:t>
            </a:r>
            <a:r>
              <a:rPr lang="de-DE" dirty="0" err="1"/>
              <a:t>db</a:t>
            </a:r>
            <a:endParaRPr lang="de-DE" dirty="0"/>
          </a:p>
        </p:txBody>
      </p:sp>
      <p:pic>
        <p:nvPicPr>
          <p:cNvPr id="7" name="Grafik 6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DA7BC41F-7BF9-4EAD-A297-F077151F9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83857"/>
            <a:ext cx="2268430" cy="403276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 descr="Ein Bild, das Schild, Bus, Stadt, Straße enthält.&#10;&#10;Automatisch generierte Beschreibung">
            <a:extLst>
              <a:ext uri="{FF2B5EF4-FFF2-40B4-BE49-F238E27FC236}">
                <a16:creationId xmlns:a16="http://schemas.microsoft.com/office/drawing/2014/main" id="{31D1C996-3E1C-4F93-AE83-D73C52215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4" y="2310885"/>
            <a:ext cx="2268430" cy="40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7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Login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login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 descr="Ein Bild, das Tisch, Gebäude, klein, sitzend enthält.&#10;&#10;Automatisch generierte Beschreibung">
            <a:extLst>
              <a:ext uri="{FF2B5EF4-FFF2-40B4-BE49-F238E27FC236}">
                <a16:creationId xmlns:a16="http://schemas.microsoft.com/office/drawing/2014/main" id="{D8F3C65C-0458-4C12-90A1-829CEE58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70" y="2303722"/>
            <a:ext cx="2268429" cy="4032763"/>
          </a:xfrm>
          <a:prstGeom prst="rect">
            <a:avLst/>
          </a:prstGeom>
        </p:spPr>
      </p:pic>
      <p:pic>
        <p:nvPicPr>
          <p:cNvPr id="4" name="Grafik 3" descr="Ein Bild, das Gebäude, Haus, Front, groß enthält.&#10;&#10;Automatisch generierte Beschreibung">
            <a:extLst>
              <a:ext uri="{FF2B5EF4-FFF2-40B4-BE49-F238E27FC236}">
                <a16:creationId xmlns:a16="http://schemas.microsoft.com/office/drawing/2014/main" id="{66C203B1-2E33-4A02-B1C8-9E88DA789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348077"/>
            <a:ext cx="2279603" cy="40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8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Create </a:t>
            </a:r>
            <a:r>
              <a:rPr lang="de-DE" dirty="0" err="1"/>
              <a:t>advertisement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advertisement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13" name="Grafik 12" descr="Ein Bild, das Obst, Gerät, Uhr enthält.&#10;&#10;Automatisch generierte Beschreibung">
            <a:extLst>
              <a:ext uri="{FF2B5EF4-FFF2-40B4-BE49-F238E27FC236}">
                <a16:creationId xmlns:a16="http://schemas.microsoft.com/office/drawing/2014/main" id="{CAE5252F-4B4C-454A-8014-C6E320F0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71724"/>
            <a:ext cx="2093587" cy="3721935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37DBB28-622D-4EE6-8196-96AFFEA76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1"/>
          <a:stretch/>
        </p:blipFill>
        <p:spPr>
          <a:xfrm>
            <a:off x="5552978" y="2232974"/>
            <a:ext cx="1590658" cy="2438403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AB6750-0B1B-4C61-B53C-C0839A837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9"/>
          <a:stretch/>
        </p:blipFill>
        <p:spPr>
          <a:xfrm>
            <a:off x="5564418" y="4676533"/>
            <a:ext cx="1579218" cy="16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4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9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Search &amp;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RecyclerView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Adapter Class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OnClickListener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7BF624-9E1F-4ECD-895C-A1CBA2D3E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96558"/>
            <a:ext cx="2268430" cy="4032765"/>
          </a:xfrm>
          <a:prstGeom prst="rect">
            <a:avLst/>
          </a:prstGeom>
        </p:spPr>
      </p:pic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68B756-48E6-4ED0-B341-9191CFB3F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296558"/>
            <a:ext cx="2268430" cy="4032765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E51698C-2151-4E91-A504-30774258E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0" y="4024312"/>
            <a:ext cx="1414463" cy="2514600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31647B6-D5D1-45C6-8125-B8045E3AD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39" y="4024312"/>
            <a:ext cx="1397497" cy="24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5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740</Words>
  <Application>Microsoft Office PowerPoint</Application>
  <PresentationFormat>Breitbild</PresentationFormat>
  <Paragraphs>160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Symbol</vt:lpstr>
      <vt:lpstr>Office</vt:lpstr>
      <vt:lpstr>Neighbour In Need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Ebru Selin Özcelik</dc:creator>
  <cp:lastModifiedBy>Ebru Selin Özcelik</cp:lastModifiedBy>
  <cp:revision>597</cp:revision>
  <dcterms:created xsi:type="dcterms:W3CDTF">2020-06-06T09:12:56Z</dcterms:created>
  <dcterms:modified xsi:type="dcterms:W3CDTF">2020-07-13T22:44:20Z</dcterms:modified>
</cp:coreProperties>
</file>